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6"/>
  </p:notesMasterIdLst>
  <p:sldIdLst>
    <p:sldId id="257" r:id="rId2"/>
    <p:sldId id="258" r:id="rId3"/>
    <p:sldId id="271" r:id="rId4"/>
    <p:sldId id="266" r:id="rId5"/>
    <p:sldId id="272" r:id="rId6"/>
    <p:sldId id="277" r:id="rId7"/>
    <p:sldId id="273" r:id="rId8"/>
    <p:sldId id="286" r:id="rId9"/>
    <p:sldId id="287" r:id="rId10"/>
    <p:sldId id="274" r:id="rId11"/>
    <p:sldId id="288" r:id="rId12"/>
    <p:sldId id="289" r:id="rId13"/>
    <p:sldId id="290" r:id="rId14"/>
    <p:sldId id="278" r:id="rId15"/>
    <p:sldId id="291" r:id="rId16"/>
    <p:sldId id="292" r:id="rId17"/>
    <p:sldId id="293" r:id="rId18"/>
    <p:sldId id="294" r:id="rId19"/>
    <p:sldId id="295" r:id="rId20"/>
    <p:sldId id="296" r:id="rId21"/>
    <p:sldId id="297" r:id="rId22"/>
    <p:sldId id="298" r:id="rId23"/>
    <p:sldId id="299" r:id="rId24"/>
    <p:sldId id="300" r:id="rId25"/>
    <p:sldId id="301" r:id="rId26"/>
    <p:sldId id="302" r:id="rId27"/>
    <p:sldId id="303" r:id="rId28"/>
    <p:sldId id="304" r:id="rId29"/>
    <p:sldId id="305" r:id="rId30"/>
    <p:sldId id="306" r:id="rId31"/>
    <p:sldId id="308" r:id="rId32"/>
    <p:sldId id="307" r:id="rId33"/>
    <p:sldId id="309" r:id="rId34"/>
    <p:sldId id="310" r:id="rId35"/>
  </p:sldIdLst>
  <p:sldSz cx="9144000" cy="5143500" type="screen16x9"/>
  <p:notesSz cx="6858000" cy="9144000"/>
  <p:embeddedFontLst>
    <p:embeddedFont>
      <p:font typeface="나눔스퀘어 Bold" panose="020B0600000101010101" pitchFamily="34" charset="-127"/>
      <p:bold r:id="rId37"/>
    </p:embeddedFont>
    <p:embeddedFont>
      <p:font typeface="맑은 고딕" panose="020B0503020000020004" pitchFamily="34" charset="-127"/>
      <p:regular r:id="rId38"/>
      <p:bold r:id="rId39"/>
    </p:embeddedFont>
    <p:embeddedFont>
      <p:font typeface="나눔바른고딕" panose="020B0603020101020101" pitchFamily="34" charset="-127"/>
      <p:regular r:id="rId40"/>
      <p:bold r:id="rId41"/>
    </p:embeddedFont>
    <p:embeddedFont>
      <p:font typeface="나눔스퀘어라운드 Bold" panose="020B0600000101010101" pitchFamily="34" charset="-127"/>
      <p:bold r:id="rId42"/>
    </p:embeddedFont>
    <p:embeddedFont>
      <p:font typeface="나눔스퀘어라운드 ExtraBold" panose="020B0600000101010101" pitchFamily="34" charset="-127"/>
      <p:bold r:id="rId43"/>
    </p:embeddedFont>
    <p:embeddedFont>
      <p:font typeface="나눔스퀘어라운드 Regular" panose="020B0600000101010101" pitchFamily="34" charset="-127"/>
      <p:regular r:id="rId44"/>
    </p:embeddedFont>
    <p:embeddedFont>
      <p:font typeface="Calibri" panose="020F0502020204030204" pitchFamily="34" charset="0"/>
      <p:regular r:id="rId45"/>
      <p:bold r:id="rId46"/>
      <p:italic r:id="rId47"/>
      <p:boldItalic r:id="rId4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1D6"/>
    <a:srgbClr val="F36DD0"/>
    <a:srgbClr val="366C5B"/>
    <a:srgbClr val="3E6049"/>
    <a:srgbClr val="507C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1560EE-5FDF-4A43-AD53-729639019F05}" v="83" dt="2021-12-22T19:02:38.9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7"/>
    <p:restoredTop sz="80899" autoAdjust="0"/>
  </p:normalViewPr>
  <p:slideViewPr>
    <p:cSldViewPr>
      <p:cViewPr varScale="1">
        <p:scale>
          <a:sx n="167" d="100"/>
          <a:sy n="167" d="100"/>
        </p:scale>
        <p:origin x="1864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presProps" Target="presProps.xml"/></Relationships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69C2AA-0B9A-644B-BB1A-35B45AD68061}" type="datetimeFigureOut">
              <a:rPr kumimoji="1" lang="ko-Kore-KR" altLang="en-US" smtClean="0"/>
              <a:t>2021. 12. 23.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C698A-1547-1049-ADA8-C50435DC8E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0459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안녕하세요</a:t>
            </a:r>
            <a:r>
              <a:rPr kumimoji="1" lang="ko-KR" altLang="en-US" dirty="0"/>
              <a:t> 저는 소프트웨어공학 프로젝트 </a:t>
            </a:r>
            <a:r>
              <a:rPr kumimoji="1" lang="en-US" altLang="ko-KR" dirty="0"/>
              <a:t>1</a:t>
            </a:r>
            <a:r>
              <a:rPr kumimoji="1" lang="ko-KR" altLang="en-US" dirty="0"/>
              <a:t>조 발표를 맡은 </a:t>
            </a:r>
            <a:r>
              <a:rPr kumimoji="1" lang="ko-KR" altLang="en-US" dirty="0" err="1"/>
              <a:t>강종우입니다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지금부터 저희 프로젝트에 관한 발표를 진행하겠습니다  </a:t>
            </a:r>
            <a:r>
              <a:rPr kumimoji="1" lang="en-US" altLang="ko-KR" dirty="0"/>
              <a:t>(~~~)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682596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</a:t>
            </a:r>
            <a:r>
              <a:rPr kumimoji="1" lang="ko-KR" altLang="en-US" dirty="0"/>
              <a:t> 다음 저희 조의 </a:t>
            </a:r>
            <a:r>
              <a:rPr kumimoji="1" lang="en-US" altLang="ko-KR" dirty="0"/>
              <a:t>UML</a:t>
            </a:r>
            <a:r>
              <a:rPr kumimoji="1" lang="ko-KR" altLang="en-US" dirty="0"/>
              <a:t>을 보여드리겠습니다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가장 먼저 통신 다이어그램입니다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012460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</a:t>
            </a:r>
            <a:r>
              <a:rPr kumimoji="1" lang="ko-KR" altLang="en-US" dirty="0"/>
              <a:t> 다음 활동 다이어그램입니다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450278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</a:t>
            </a:r>
            <a:r>
              <a:rPr kumimoji="1" lang="ko-KR" altLang="en-US" dirty="0"/>
              <a:t> 다음 </a:t>
            </a:r>
            <a:r>
              <a:rPr kumimoji="1" lang="en-US" altLang="ko-KR" dirty="0" err="1"/>
              <a:t>FlowChart</a:t>
            </a:r>
            <a:r>
              <a:rPr kumimoji="1" lang="ko-KR" altLang="en-US" dirty="0"/>
              <a:t>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933918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다음으로</a:t>
            </a:r>
            <a:r>
              <a:rPr kumimoji="1" lang="ko-KR" altLang="en-US" dirty="0"/>
              <a:t> 저희 프로젝트 구현에 대해 발표하도록 하겠습니다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121555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저희가</a:t>
            </a:r>
            <a:r>
              <a:rPr kumimoji="1" lang="ko-KR" altLang="en-US" dirty="0"/>
              <a:t> 프로젝트 구현에 사용한 툴은 다음과 같습니다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지라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깃허브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코드큐엘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프리티어</a:t>
            </a:r>
            <a:r>
              <a:rPr kumimoji="1" lang="en-US" altLang="ko-KR" dirty="0"/>
              <a:t>,</a:t>
            </a:r>
            <a:r>
              <a:rPr kumimoji="1" lang="ko-KR" altLang="en-US" dirty="0"/>
              <a:t> 부트스트랩</a:t>
            </a:r>
            <a:r>
              <a:rPr kumimoji="1" lang="en-US" altLang="ko-KR" dirty="0"/>
              <a:t>,</a:t>
            </a:r>
            <a:r>
              <a:rPr kumimoji="1" lang="ko-KR" altLang="en-US" dirty="0"/>
              <a:t> 플라스크 등의 툴을 사용했습니다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581234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가장</a:t>
            </a:r>
            <a:r>
              <a:rPr kumimoji="1" lang="ko-KR" altLang="en-US" dirty="0"/>
              <a:t> 먼저 지라에 대해 발표하겠습니다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지라는 다음과 같은 특징을 가지고 있습니다 </a:t>
            </a:r>
            <a:r>
              <a:rPr kumimoji="1" lang="en-US" altLang="ko-KR" dirty="0"/>
              <a:t>(~~~)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426262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다음</a:t>
            </a:r>
            <a:r>
              <a:rPr kumimoji="1" lang="ko-KR" altLang="en-US" dirty="0"/>
              <a:t>은 저희의 스프린트 보드입니다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저희는 버그나 해야할 일을 </a:t>
            </a:r>
            <a:r>
              <a:rPr kumimoji="1" lang="ko-KR" altLang="en-US" dirty="0" err="1"/>
              <a:t>백로그에</a:t>
            </a:r>
            <a:r>
              <a:rPr kumimoji="1" lang="ko-KR" altLang="en-US" dirty="0"/>
              <a:t> 기록 뒤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적절한 스프린트마다 배치를 하여 할 일</a:t>
            </a:r>
            <a:r>
              <a:rPr kumimoji="1" lang="en-US" altLang="ko-KR" dirty="0"/>
              <a:t>,</a:t>
            </a:r>
            <a:r>
              <a:rPr kumimoji="1" lang="ko-KR" altLang="en-US" dirty="0"/>
              <a:t> 진행 중</a:t>
            </a:r>
            <a:r>
              <a:rPr kumimoji="1" lang="en-US" altLang="ko-KR" dirty="0"/>
              <a:t>,</a:t>
            </a:r>
            <a:r>
              <a:rPr kumimoji="1" lang="ko-KR" altLang="en-US" dirty="0"/>
              <a:t> 완료된 작업을 구분할 때 사용되었습니다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104662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그림은 완료된 스프린트의 모습입니다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이슈 유형으로 버그 및 작업으로 큰 틀을 </a:t>
            </a:r>
            <a:r>
              <a:rPr kumimoji="1" lang="ko-KR" altLang="en-US" dirty="0" err="1"/>
              <a:t>구분해놓은</a:t>
            </a:r>
            <a:r>
              <a:rPr kumimoji="1" lang="ko-KR" altLang="en-US" dirty="0"/>
              <a:t> 뒤</a:t>
            </a:r>
            <a:r>
              <a:rPr kumimoji="1" lang="en-US" altLang="ko-KR" dirty="0"/>
              <a:t>,</a:t>
            </a:r>
            <a:r>
              <a:rPr kumimoji="1" lang="ko-KR" altLang="en-US" dirty="0"/>
              <a:t> 우선 순위를 정하고 작업이 끝났을 때마다 완료 상태로 변경하여 사용했습니다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192938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저희는</a:t>
            </a:r>
            <a:r>
              <a:rPr kumimoji="1" lang="ko-KR" altLang="en-US" dirty="0"/>
              <a:t> 이 지라 및 스프린트 보드를 이용하여 스크럼 방식을 도입하였습니다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(~</a:t>
            </a:r>
            <a:r>
              <a:rPr kumimoji="1" lang="ko-KR" altLang="en-US" dirty="0"/>
              <a:t>목록 읽기</a:t>
            </a:r>
            <a:r>
              <a:rPr kumimoji="1" lang="en-US" altLang="ko-KR" dirty="0"/>
              <a:t>~)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956311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</a:t>
            </a:r>
            <a:r>
              <a:rPr kumimoji="1" lang="ko-KR" altLang="en-US" dirty="0"/>
              <a:t> 다음으로 </a:t>
            </a:r>
            <a:r>
              <a:rPr kumimoji="1" lang="ko-KR" altLang="en-US" dirty="0" err="1"/>
              <a:t>깃허브에</a:t>
            </a:r>
            <a:r>
              <a:rPr kumimoji="1" lang="ko-KR" altLang="en-US" dirty="0"/>
              <a:t> 대해 </a:t>
            </a:r>
            <a:r>
              <a:rPr kumimoji="1" lang="ko-KR" altLang="en-US" dirty="0" err="1"/>
              <a:t>설명드리겠습니다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(~</a:t>
            </a:r>
            <a:r>
              <a:rPr kumimoji="1" lang="ko-KR" altLang="en-US" dirty="0"/>
              <a:t>목록 읽기</a:t>
            </a:r>
            <a:r>
              <a:rPr kumimoji="1" lang="en-US" altLang="ko-KR" dirty="0"/>
              <a:t>~)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37105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이번</a:t>
            </a:r>
            <a:r>
              <a:rPr kumimoji="1" lang="ko-KR" altLang="en-US" dirty="0"/>
              <a:t> 프로젝트 발표 목차는 다음과 같습니다 </a:t>
            </a:r>
            <a:r>
              <a:rPr kumimoji="1" lang="en-US" altLang="ko-KR" dirty="0"/>
              <a:t>(</a:t>
            </a:r>
            <a:r>
              <a:rPr kumimoji="1" lang="ko-KR" altLang="en-US" dirty="0"/>
              <a:t>중략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208417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그림은 저희의 </a:t>
            </a:r>
            <a:r>
              <a:rPr kumimoji="1" lang="ko-KR" altLang="en-US" dirty="0" err="1"/>
              <a:t>깃허브</a:t>
            </a:r>
            <a:r>
              <a:rPr kumimoji="1" lang="ko-KR" altLang="en-US" dirty="0"/>
              <a:t> 메인 페이지 화면입니다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16485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저희</a:t>
            </a:r>
            <a:r>
              <a:rPr kumimoji="1" lang="ko-KR" altLang="en-US" dirty="0"/>
              <a:t> 조는 협업을 하며 코드가 꼬일 수 있는 불상사를 막기 위해 각자 </a:t>
            </a:r>
            <a:r>
              <a:rPr kumimoji="1" lang="ko-KR" altLang="en-US" dirty="0" err="1"/>
              <a:t>브랜치를</a:t>
            </a:r>
            <a:r>
              <a:rPr kumimoji="1" lang="ko-KR" altLang="en-US" dirty="0"/>
              <a:t> 만들어 </a:t>
            </a:r>
            <a:r>
              <a:rPr kumimoji="1" lang="ko-KR" altLang="en-US" dirty="0" err="1"/>
              <a:t>메인코드와</a:t>
            </a:r>
            <a:r>
              <a:rPr kumimoji="1" lang="ko-KR" altLang="en-US" dirty="0"/>
              <a:t> 타 팀원의 코드가 섞이는 일을 방지했습니다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863461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사진은 </a:t>
            </a:r>
            <a:r>
              <a:rPr kumimoji="1" lang="ko-KR" altLang="en-US" dirty="0" err="1"/>
              <a:t>브랜치가</a:t>
            </a:r>
            <a:r>
              <a:rPr kumimoji="1" lang="ko-KR" altLang="en-US" dirty="0"/>
              <a:t> 끝날 때마다 메인 코드로 </a:t>
            </a:r>
            <a:r>
              <a:rPr kumimoji="1" lang="ko-KR" altLang="en-US" dirty="0" err="1"/>
              <a:t>머지할</a:t>
            </a:r>
            <a:r>
              <a:rPr kumimoji="1" lang="ko-KR" altLang="en-US" dirty="0"/>
              <a:t> 때 사용한 </a:t>
            </a:r>
            <a:r>
              <a:rPr kumimoji="1" lang="ko-KR" altLang="en-US" dirty="0" err="1"/>
              <a:t>풀리퀘스트입니다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각자 </a:t>
            </a:r>
            <a:r>
              <a:rPr kumimoji="1" lang="ko-KR" altLang="en-US" dirty="0" err="1"/>
              <a:t>브랜치를</a:t>
            </a:r>
            <a:r>
              <a:rPr kumimoji="1" lang="ko-KR" altLang="en-US" dirty="0"/>
              <a:t> 작성 후 타 </a:t>
            </a:r>
            <a:r>
              <a:rPr kumimoji="1" lang="ko-KR" altLang="en-US" dirty="0" err="1"/>
              <a:t>팀원끼리</a:t>
            </a:r>
            <a:r>
              <a:rPr kumimoji="1" lang="ko-KR" altLang="en-US" dirty="0"/>
              <a:t> 코드를 리뷰하여 문제가 없다고 여겨질시에만 </a:t>
            </a:r>
            <a:r>
              <a:rPr kumimoji="1" lang="ko-KR" altLang="en-US" dirty="0" err="1"/>
              <a:t>메인코드와</a:t>
            </a:r>
            <a:r>
              <a:rPr kumimoji="1" lang="ko-KR" altLang="en-US" dirty="0"/>
              <a:t> 합쳤습니다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이로인해</a:t>
            </a:r>
            <a:r>
              <a:rPr kumimoji="1" lang="ko-KR" altLang="en-US" dirty="0"/>
              <a:t> 갑자기 코드가 동작이 되지않거나 코드가 꼬이는 등의 일을 방지할 수 있었습니다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22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974912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사진도 마찬가지로 풀리퀘스트중 하나로 </a:t>
            </a:r>
            <a:r>
              <a:rPr kumimoji="1" lang="ko-KR" altLang="en-US" dirty="0" err="1"/>
              <a:t>팀원들간</a:t>
            </a:r>
            <a:r>
              <a:rPr kumimoji="1" lang="ko-KR" altLang="en-US" dirty="0"/>
              <a:t> 코드를 리뷰하고 코멘트를 남겨 코드의 문제가 없는지 확인하는 도구로 사용되었습니다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23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290131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그다음은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코드큐엘입니다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(~</a:t>
            </a:r>
            <a:r>
              <a:rPr kumimoji="1" lang="ko-KR" altLang="en-US" dirty="0"/>
              <a:t>목록 읽기</a:t>
            </a:r>
            <a:r>
              <a:rPr kumimoji="1" lang="en-US" altLang="ko-KR" dirty="0"/>
              <a:t>~)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24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1584572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코드큐엘은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깃허브의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애드온으로</a:t>
            </a:r>
            <a:r>
              <a:rPr kumimoji="1" lang="ko-KR" altLang="en-US" dirty="0"/>
              <a:t> 레포지토리가 </a:t>
            </a:r>
            <a:r>
              <a:rPr kumimoji="1" lang="ko-KR" altLang="en-US" dirty="0" err="1"/>
              <a:t>퍼블릭일</a:t>
            </a:r>
            <a:r>
              <a:rPr kumimoji="1" lang="ko-KR" altLang="en-US" dirty="0"/>
              <a:t> 경우 제한없이 사용할 수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코드를 </a:t>
            </a:r>
            <a:r>
              <a:rPr kumimoji="1" lang="ko-KR" altLang="en-US" dirty="0" err="1"/>
              <a:t>깃허브로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푸시할</a:t>
            </a:r>
            <a:r>
              <a:rPr kumimoji="1" lang="ko-KR" altLang="en-US" dirty="0"/>
              <a:t> 때마다 </a:t>
            </a:r>
            <a:r>
              <a:rPr kumimoji="1" lang="ko-KR" altLang="en-US" dirty="0" err="1"/>
              <a:t>코드큐엘은</a:t>
            </a:r>
            <a:r>
              <a:rPr kumimoji="1" lang="ko-KR" altLang="en-US" dirty="0"/>
              <a:t> 저장소 내 모든 코드를 스캔 후 이상이 없거나 보안취약점에 걸리지 않는 경우 오른쪽 상단처럼 초록색 화살표로 통과 되었음을 알려줍니다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단 이상이 발견되었거나 보안취약점에 걸린 코드가 포함된 경우 빨간색 </a:t>
            </a:r>
            <a:r>
              <a:rPr kumimoji="1" lang="en-US" altLang="ko-KR" dirty="0"/>
              <a:t>x</a:t>
            </a:r>
            <a:r>
              <a:rPr kumimoji="1" lang="ko-KR" altLang="en-US" dirty="0"/>
              <a:t>자로 사용자에게 알려줍니다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25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041733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사진은 특정 </a:t>
            </a:r>
            <a:r>
              <a:rPr kumimoji="1" lang="ko-KR" altLang="en-US" dirty="0" err="1"/>
              <a:t>커밋의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코드큐엘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작동화면입니다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왼쪽에 나와있듯이 사전에 설정한 언어를 저장소에서 스캔하여 이상여부를 알려줍니다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26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9608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</a:t>
            </a:r>
            <a:r>
              <a:rPr kumimoji="1" lang="ko-KR" altLang="en-US" dirty="0"/>
              <a:t> 다음은 </a:t>
            </a:r>
            <a:r>
              <a:rPr kumimoji="1" lang="ko-KR" altLang="en-US" dirty="0" err="1"/>
              <a:t>프리티어입니다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(~</a:t>
            </a:r>
            <a:r>
              <a:rPr kumimoji="1" lang="ko-KR" altLang="en-US" dirty="0"/>
              <a:t>목록 읽기</a:t>
            </a:r>
            <a:r>
              <a:rPr kumimoji="1" lang="en-US" altLang="ko-KR" dirty="0"/>
              <a:t>~)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27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469522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다음</a:t>
            </a:r>
            <a:r>
              <a:rPr kumimoji="1" lang="ko-KR" altLang="en-US" dirty="0"/>
              <a:t> 화면은 </a:t>
            </a:r>
            <a:r>
              <a:rPr kumimoji="1" lang="en-US" altLang="ko-KR" dirty="0"/>
              <a:t>prettier</a:t>
            </a:r>
            <a:r>
              <a:rPr kumimoji="1" lang="ko-KR" altLang="en-US" dirty="0"/>
              <a:t> 적용을 하기 전 모습입니다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들여쓰기가 되어있지 않아 </a:t>
            </a:r>
            <a:r>
              <a:rPr kumimoji="1" lang="ko-KR" altLang="en-US" dirty="0" err="1"/>
              <a:t>가독성이</a:t>
            </a:r>
            <a:r>
              <a:rPr kumimoji="1" lang="ko-KR" altLang="en-US" dirty="0"/>
              <a:t> 매우 떨어지는 모습을 볼 수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특히 마지막 줄에는 태그 닫힘이 되어있지 않아 코드 오류도 존재함을 볼 수 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28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174072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상태에서 </a:t>
            </a:r>
            <a:r>
              <a:rPr kumimoji="1" lang="ko-KR" altLang="en-US" dirty="0" err="1"/>
              <a:t>프리티어를</a:t>
            </a:r>
            <a:r>
              <a:rPr kumimoji="1" lang="ko-KR" altLang="en-US" dirty="0"/>
              <a:t> 실행하게 되면 </a:t>
            </a:r>
            <a:r>
              <a:rPr kumimoji="1" lang="ko-KR" altLang="en-US" dirty="0" err="1"/>
              <a:t>가독성이</a:t>
            </a:r>
            <a:r>
              <a:rPr kumimoji="1" lang="ko-KR" altLang="en-US" dirty="0"/>
              <a:t> 좋게 문서가 변화된 모습을 볼 수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또 한 마지막 줄에 누락된 태그 닫힘도 완전한 모습으로 변화된 것을 확인할 수 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29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29292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가장</a:t>
            </a:r>
            <a:r>
              <a:rPr kumimoji="1" lang="ko-KR" altLang="en-US" dirty="0"/>
              <a:t> 먼저 조원 소개를 하겠습니다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369003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</a:t>
            </a:r>
            <a:r>
              <a:rPr kumimoji="1" lang="ko-KR" altLang="en-US" dirty="0"/>
              <a:t> 다음은 부트스트랩입니다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(~</a:t>
            </a:r>
            <a:r>
              <a:rPr kumimoji="1" lang="ko-KR" altLang="en-US" dirty="0"/>
              <a:t>목록 읽기</a:t>
            </a:r>
            <a:r>
              <a:rPr kumimoji="1" lang="en-US" altLang="ko-KR" dirty="0"/>
              <a:t>~)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30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9028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사진은 저희가 부트스트랩으로 구현한 </a:t>
            </a:r>
            <a:r>
              <a:rPr kumimoji="1" lang="ko-KR" altLang="en-US" dirty="0" err="1"/>
              <a:t>모달창입니다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아시다시피 </a:t>
            </a:r>
            <a:r>
              <a:rPr kumimoji="1" lang="ko-KR" altLang="en-US" dirty="0" err="1"/>
              <a:t>모달창은</a:t>
            </a:r>
            <a:r>
              <a:rPr kumimoji="1" lang="ko-KR" altLang="en-US" dirty="0"/>
              <a:t> </a:t>
            </a:r>
            <a:r>
              <a:rPr kumimoji="1" lang="en-US" altLang="ko-KR" dirty="0"/>
              <a:t>html</a:t>
            </a:r>
            <a:r>
              <a:rPr kumimoji="1" lang="ko-KR" altLang="en-US" dirty="0"/>
              <a:t>로 구현이 되지않고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모양을 꾸미기 위한 </a:t>
            </a:r>
            <a:r>
              <a:rPr kumimoji="1" lang="en-US" altLang="ko-KR" dirty="0" err="1"/>
              <a:t>css</a:t>
            </a:r>
            <a:r>
              <a:rPr kumimoji="1" lang="ko-KR" altLang="en-US" dirty="0"/>
              <a:t>와 액션을 만들기 위한 </a:t>
            </a:r>
            <a:r>
              <a:rPr kumimoji="1" lang="en-US" altLang="ko-KR" dirty="0" err="1"/>
              <a:t>javascript</a:t>
            </a:r>
            <a:r>
              <a:rPr kumimoji="1" lang="ko-KR" altLang="en-US" dirty="0"/>
              <a:t>의 구현이 필수적으로 필요합니다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31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5566105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</a:t>
            </a:r>
            <a:r>
              <a:rPr kumimoji="1" lang="ko-KR" altLang="en-US" dirty="0"/>
              <a:t> 화면은 방금 전 </a:t>
            </a:r>
            <a:r>
              <a:rPr kumimoji="1" lang="ko-KR" altLang="en-US" dirty="0" err="1"/>
              <a:t>모달창을</a:t>
            </a:r>
            <a:r>
              <a:rPr kumimoji="1" lang="ko-KR" altLang="en-US" dirty="0"/>
              <a:t> 부트스트랩으로 작성한 코드입니다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코드 길이를 늘리고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작성이 힘든 자바스크립트와 </a:t>
            </a:r>
            <a:r>
              <a:rPr kumimoji="1" lang="en-US" altLang="ko-KR" dirty="0" err="1"/>
              <a:t>css</a:t>
            </a:r>
            <a:r>
              <a:rPr kumimoji="1" lang="ko-KR" altLang="en-US" dirty="0"/>
              <a:t>의 구현이 전혀 필요 없이 </a:t>
            </a:r>
            <a:r>
              <a:rPr kumimoji="1" lang="en-US" altLang="ko-KR" dirty="0"/>
              <a:t>html</a:t>
            </a:r>
            <a:r>
              <a:rPr kumimoji="1" lang="ko-KR" altLang="en-US" dirty="0"/>
              <a:t>의 각 속성 클래스 이름만으로 </a:t>
            </a:r>
            <a:r>
              <a:rPr kumimoji="1" lang="ko-KR" altLang="en-US" dirty="0" err="1"/>
              <a:t>모달창을</a:t>
            </a:r>
            <a:r>
              <a:rPr kumimoji="1" lang="ko-KR" altLang="en-US" dirty="0"/>
              <a:t> 구현 및 디자인 할 수 있도록 되어있습니다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32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818800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</a:t>
            </a:r>
            <a:r>
              <a:rPr kumimoji="1" lang="ko-KR" altLang="en-US" dirty="0"/>
              <a:t> 다음은 </a:t>
            </a:r>
            <a:r>
              <a:rPr kumimoji="1" lang="en-US" altLang="ko-KR" dirty="0"/>
              <a:t>flask</a:t>
            </a:r>
            <a:r>
              <a:rPr kumimoji="1" lang="ko-KR" altLang="en-US" dirty="0"/>
              <a:t> 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(~</a:t>
            </a:r>
            <a:r>
              <a:rPr kumimoji="1" lang="ko-KR" altLang="en-US" dirty="0"/>
              <a:t>목록 읽기</a:t>
            </a:r>
            <a:r>
              <a:rPr kumimoji="1" lang="en-US" altLang="ko-KR" dirty="0"/>
              <a:t>~)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33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49422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저희</a:t>
            </a:r>
            <a:r>
              <a:rPr kumimoji="1" lang="ko-KR" altLang="en-US" dirty="0"/>
              <a:t> 조 발표는 여기서 마치고 지금부터 프로그램 데모를 시작하겠습니다</a:t>
            </a:r>
            <a:r>
              <a:rPr kumimoji="1" lang="en-US" altLang="ko-KR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34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33059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(</a:t>
            </a:r>
            <a:r>
              <a:rPr kumimoji="1" lang="ko-KR" altLang="en-US" dirty="0"/>
              <a:t>조원 소개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244896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</a:t>
            </a:r>
            <a:r>
              <a:rPr kumimoji="1" lang="ko-KR" altLang="en-US" dirty="0"/>
              <a:t> 다음 저희의 프로젝트 계획에 대해 발표하겠습니다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74068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81802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이번</a:t>
            </a:r>
            <a:r>
              <a:rPr kumimoji="1" lang="ko-KR" altLang="en-US" dirty="0"/>
              <a:t> 프로젝트에서 가장 빈번하게 사용된 언어는 다음 두 가지 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클릭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13847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</a:t>
            </a:r>
            <a:r>
              <a:rPr kumimoji="1" lang="ko-KR" altLang="en-US" dirty="0"/>
              <a:t> 중에서도 가장 많이 사용된 언어는 </a:t>
            </a:r>
            <a:r>
              <a:rPr kumimoji="1" lang="en-US" altLang="ko-KR" dirty="0"/>
              <a:t>Python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다음과 같은 구현을 할 때 사용되었습니다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(~~~)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16347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</a:t>
            </a:r>
            <a:r>
              <a:rPr kumimoji="1" lang="ko-KR" altLang="en-US" dirty="0"/>
              <a:t> 다음 주로 사용된 언어는 </a:t>
            </a:r>
            <a:r>
              <a:rPr kumimoji="1" lang="en-US" altLang="ko-KR" dirty="0"/>
              <a:t>JS</a:t>
            </a:r>
            <a:r>
              <a:rPr kumimoji="1" lang="ko-KR" altLang="en-US" dirty="0"/>
              <a:t>로 소켓 통신과 </a:t>
            </a:r>
            <a:r>
              <a:rPr kumimoji="1" lang="ko-KR" altLang="en-US" dirty="0" err="1"/>
              <a:t>웹페이지</a:t>
            </a:r>
            <a:r>
              <a:rPr kumimoji="1" lang="ko-KR" altLang="en-US" dirty="0"/>
              <a:t> 제작 및 웹 애니메이션을 구현할 때 사용되었습니다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7C698A-1547-1049-ADA8-C50435DC8E9D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90346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2021. 12. 23.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산길 너머로 보이는 은하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78597"/>
            <a:ext cx="9144000" cy="571946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697E7C3-3166-4A7F-BA75-479E9D12F28B}"/>
              </a:ext>
            </a:extLst>
          </p:cNvPr>
          <p:cNvSpPr/>
          <p:nvPr/>
        </p:nvSpPr>
        <p:spPr>
          <a:xfrm>
            <a:off x="2041930" y="-178596"/>
            <a:ext cx="5040560" cy="5719464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26" name="Picture 2" descr="인플루언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auto">
          <a:xfrm>
            <a:off x="3566168" y="690379"/>
            <a:ext cx="2011663" cy="201166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1763688" y="2682991"/>
            <a:ext cx="5616624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소프트웨어공학 프로젝트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763688" y="3206211"/>
            <a:ext cx="561662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000" spc="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</a:t>
            </a:r>
          </a:p>
        </p:txBody>
      </p:sp>
    </p:spTree>
    <p:extLst>
      <p:ext uri="{BB962C8B-B14F-4D97-AF65-F5344CB8AC3E}">
        <p14:creationId xmlns:p14="http://schemas.microsoft.com/office/powerpoint/2010/main" val="3355759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계획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DC137D3-6FB6-465C-B2DD-2A71124B2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251" y="2569180"/>
            <a:ext cx="4059497" cy="8359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11116F-01F1-4D57-89C0-1F1AC7CAD849}"/>
              </a:ext>
            </a:extLst>
          </p:cNvPr>
          <p:cNvSpPr txBox="1"/>
          <p:nvPr/>
        </p:nvSpPr>
        <p:spPr>
          <a:xfrm>
            <a:off x="683568" y="1271394"/>
            <a:ext cx="7776864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통신 다이어그램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0699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계획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11116F-01F1-4D57-89C0-1F1AC7CAD849}"/>
              </a:ext>
            </a:extLst>
          </p:cNvPr>
          <p:cNvSpPr txBox="1"/>
          <p:nvPr/>
        </p:nvSpPr>
        <p:spPr>
          <a:xfrm>
            <a:off x="107504" y="2266457"/>
            <a:ext cx="4248472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활동 다이어그램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F111B5-C102-4408-BA22-9534EEC73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576" y="611091"/>
            <a:ext cx="3760856" cy="404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35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계획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11116F-01F1-4D57-89C0-1F1AC7CAD849}"/>
              </a:ext>
            </a:extLst>
          </p:cNvPr>
          <p:cNvSpPr txBox="1"/>
          <p:nvPr/>
        </p:nvSpPr>
        <p:spPr>
          <a:xfrm>
            <a:off x="107504" y="2266457"/>
            <a:ext cx="4248472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Flow Chart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8A427B-6D03-428D-982E-A2730BFF3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6" y="843558"/>
            <a:ext cx="3764944" cy="408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439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2195736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27584" y="881593"/>
            <a:ext cx="1512168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5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03</a:t>
            </a:r>
            <a:endParaRPr lang="ko-KR" altLang="en-US" sz="3200" spc="-150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59832" y="2340917"/>
            <a:ext cx="3024336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구현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5253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1886947"/>
            <a:ext cx="7776864" cy="136960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구현에 사용된 </a:t>
            </a: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Tool</a:t>
            </a:r>
          </a:p>
          <a:p>
            <a:pPr algn="ctr">
              <a:lnSpc>
                <a:spcPct val="200000"/>
              </a:lnSpc>
            </a:pP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JIRA, GitHub, </a:t>
            </a:r>
            <a:r>
              <a:rPr lang="en-US" altLang="ko-KR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CodeQL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Prettier, </a:t>
            </a:r>
            <a:r>
              <a:rPr lang="en-US" altLang="ko-KR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BootStrap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Flask</a:t>
            </a:r>
          </a:p>
        </p:txBody>
      </p:sp>
    </p:spTree>
    <p:extLst>
      <p:ext uri="{BB962C8B-B14F-4D97-AF65-F5344CB8AC3E}">
        <p14:creationId xmlns:p14="http://schemas.microsoft.com/office/powerpoint/2010/main" val="2298028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781621"/>
            <a:ext cx="7776864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JIRA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6AF04D-402C-764C-AF3B-CDFF2594C823}"/>
              </a:ext>
            </a:extLst>
          </p:cNvPr>
          <p:cNvSpPr txBox="1"/>
          <p:nvPr/>
        </p:nvSpPr>
        <p:spPr>
          <a:xfrm>
            <a:off x="683568" y="1652926"/>
            <a:ext cx="7776864" cy="247760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 업무 우선순위를 매긴다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프로젝트의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Sprint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계획한다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긴급한 업무나 버그를 한 눈에 확인 가능하다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 내부 프로젝트 협업에 있어 필수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1284979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781621"/>
            <a:ext cx="7776864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JIRA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E5D5C6A-9E5A-B64E-AA40-3ABA8B6A9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463" y="1818373"/>
            <a:ext cx="5945074" cy="218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96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781621"/>
            <a:ext cx="7776864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JIRA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BC56CF9-E7F6-B34C-91EC-CD106D3C9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868" y="1822203"/>
            <a:ext cx="6948264" cy="182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0760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781621"/>
            <a:ext cx="7776864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JIRA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497973-0CED-C14A-AD7C-03E4C02B1F25}"/>
              </a:ext>
            </a:extLst>
          </p:cNvPr>
          <p:cNvSpPr txBox="1"/>
          <p:nvPr/>
        </p:nvSpPr>
        <p:spPr>
          <a:xfrm>
            <a:off x="683568" y="1652926"/>
            <a:ext cx="7776864" cy="247760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스크럼 방식 도입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일정을 정해 하나의 스프린트를 완료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스프린트 당 약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2~3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 정도의 기간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약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일에 한 번씩 회의 진행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68902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781621"/>
            <a:ext cx="7776864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GitHub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6AF04D-402C-764C-AF3B-CDFF2594C823}"/>
              </a:ext>
            </a:extLst>
          </p:cNvPr>
          <p:cNvSpPr txBox="1"/>
          <p:nvPr/>
        </p:nvSpPr>
        <p:spPr>
          <a:xfrm>
            <a:off x="683568" y="1652926"/>
            <a:ext cx="7776864" cy="247760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대표적인 버전 관리 시스템 호스팅 서비스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 원간 코드 관리 용이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코드 유실 가능성 매우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적어짐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이외 개발자 친화적인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애드온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다수 존재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0675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2195736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27584" y="881593"/>
            <a:ext cx="1512168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spc="-15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목차</a:t>
            </a:r>
            <a:endParaRPr lang="ko-KR" altLang="en-US" sz="3200" spc="-150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CEDC777-D0FA-49BC-9B21-F3A4EDC90FE4}"/>
              </a:ext>
            </a:extLst>
          </p:cNvPr>
          <p:cNvGrpSpPr/>
          <p:nvPr/>
        </p:nvGrpSpPr>
        <p:grpSpPr>
          <a:xfrm>
            <a:off x="2339752" y="1074059"/>
            <a:ext cx="3612132" cy="2995382"/>
            <a:chOff x="2330285" y="352945"/>
            <a:chExt cx="3612132" cy="2995382"/>
          </a:xfrm>
        </p:grpSpPr>
        <p:sp>
          <p:nvSpPr>
            <p:cNvPr id="10" name="TextBox 9"/>
            <p:cNvSpPr txBox="1"/>
            <p:nvPr/>
          </p:nvSpPr>
          <p:spPr>
            <a:xfrm>
              <a:off x="2344890" y="352945"/>
              <a:ext cx="936104" cy="461665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2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001</a:t>
              </a:r>
              <a:endPara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339752" y="816419"/>
              <a:ext cx="3312368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조원 소개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44890" y="1457076"/>
              <a:ext cx="936104" cy="461665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2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002</a:t>
              </a:r>
              <a:endPara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39752" y="1913096"/>
              <a:ext cx="3312368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프로젝트 계획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342017" y="2317834"/>
              <a:ext cx="3600400" cy="276999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335423" y="2548108"/>
              <a:ext cx="936104" cy="461665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en-US" altLang="ko-KR" sz="2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003</a:t>
              </a:r>
              <a:endPara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330285" y="3009773"/>
              <a:ext cx="3312368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프로젝트 구현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65378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-87025" y="2205976"/>
            <a:ext cx="3528392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GitHub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2A65895-ED6D-4F4A-A403-76882C1BD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872" y="1049358"/>
            <a:ext cx="5176249" cy="363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5372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-87025" y="2205976"/>
            <a:ext cx="3528392" cy="14702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GitHub</a:t>
            </a:r>
          </a:p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Branch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37CB8C4-02AF-A648-8D5F-0445185AA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808" y="987574"/>
            <a:ext cx="5913545" cy="354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785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-87025" y="2205976"/>
            <a:ext cx="3528392" cy="14702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GitHub</a:t>
            </a:r>
          </a:p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PR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373DC94-6B82-ED48-88D1-FB9E87B98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2883" y="1146976"/>
            <a:ext cx="6219597" cy="324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065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-87025" y="2205976"/>
            <a:ext cx="3528392" cy="14702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GitHub</a:t>
            </a:r>
          </a:p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PR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C7309A8-8071-7247-B968-09277A513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5896" y="897685"/>
            <a:ext cx="4899496" cy="380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3087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781621"/>
            <a:ext cx="7776864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CodeQL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6AF04D-402C-764C-AF3B-CDFF2594C823}"/>
              </a:ext>
            </a:extLst>
          </p:cNvPr>
          <p:cNvSpPr txBox="1"/>
          <p:nvPr/>
        </p:nvSpPr>
        <p:spPr>
          <a:xfrm>
            <a:off x="683568" y="1652926"/>
            <a:ext cx="7776864" cy="247760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시맨틱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정적 분석 엔진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현재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GitHub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Add-On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사용가능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GitHub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 올라간 모든 코드 스캔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보안 취약점을 사전 방지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경고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77801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-87025" y="2205976"/>
            <a:ext cx="3528392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CodeQL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9B1A014-4A70-1F46-9900-20A1CABCC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8" y="1742178"/>
            <a:ext cx="5586294" cy="201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9016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-87025" y="2205976"/>
            <a:ext cx="3528392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CodeQL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F6D50FB-EFB6-E141-B8EF-8CFFC362B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1779662"/>
            <a:ext cx="5854831" cy="190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2331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781621"/>
            <a:ext cx="7776864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Prettier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6AF04D-402C-764C-AF3B-CDFF2594C823}"/>
              </a:ext>
            </a:extLst>
          </p:cNvPr>
          <p:cNvSpPr txBox="1"/>
          <p:nvPr/>
        </p:nvSpPr>
        <p:spPr>
          <a:xfrm>
            <a:off x="683568" y="1652926"/>
            <a:ext cx="7776864" cy="247760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대표적인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Code Formatting Tool</a:t>
            </a: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코딩 스타일을 통일할 때 사용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협업 간 꼬일 수 있는 스타일을 하나로 통일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변환 후에도 코드의 동작이 항상 일치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08277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-87025" y="2205976"/>
            <a:ext cx="3528392" cy="14702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Prettier</a:t>
            </a:r>
          </a:p>
          <a:p>
            <a:pPr algn="ctr">
              <a:lnSpc>
                <a:spcPct val="200000"/>
              </a:lnSpc>
            </a:pPr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적용 전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750BE7E-CA00-D646-8AE7-BFCFAA3C2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8" y="1275606"/>
            <a:ext cx="4993791" cy="293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911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-87025" y="2205976"/>
            <a:ext cx="3528392" cy="14702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Prettier</a:t>
            </a:r>
          </a:p>
          <a:p>
            <a:pPr algn="ctr">
              <a:lnSpc>
                <a:spcPct val="200000"/>
              </a:lnSpc>
            </a:pPr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적용 후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AC098C7-61B3-2741-A97C-D25D9BED3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776" y="1491630"/>
            <a:ext cx="6445500" cy="291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28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2195736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27584" y="881593"/>
            <a:ext cx="1512168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5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01</a:t>
            </a:r>
            <a:endParaRPr lang="ko-KR" altLang="en-US" sz="3200" spc="-150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59832" y="2340917"/>
            <a:ext cx="3024336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조원 소개</a:t>
            </a:r>
          </a:p>
        </p:txBody>
      </p:sp>
    </p:spTree>
    <p:extLst>
      <p:ext uri="{BB962C8B-B14F-4D97-AF65-F5344CB8AC3E}">
        <p14:creationId xmlns:p14="http://schemas.microsoft.com/office/powerpoint/2010/main" val="8888558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781621"/>
            <a:ext cx="7776864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BootStrap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6AF04D-402C-764C-AF3B-CDFF2594C823}"/>
              </a:ext>
            </a:extLst>
          </p:cNvPr>
          <p:cNvSpPr txBox="1"/>
          <p:nvPr/>
        </p:nvSpPr>
        <p:spPr>
          <a:xfrm>
            <a:off x="683568" y="1652926"/>
            <a:ext cx="7776864" cy="247760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en-US" altLang="ko-KR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OpenSource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Front-End Framework</a:t>
            </a: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미리 디자인 된 요소 사용 가능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반응형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웹 디자인 지원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MIT License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자유로운 이용 가능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10172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-87025" y="2205976"/>
            <a:ext cx="3528392" cy="14702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BootStrap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Modal</a:t>
            </a:r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창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40E1235-1D3B-8040-B46D-C1C27612B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843558"/>
            <a:ext cx="2595177" cy="401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8250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-87025" y="2205976"/>
            <a:ext cx="3528392" cy="14702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BootStrap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Modal</a:t>
            </a:r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창 구현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7298548-6FE6-724C-A3E3-5C63217FD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5896" y="1364403"/>
            <a:ext cx="4879246" cy="315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9466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781621"/>
            <a:ext cx="7776864" cy="7315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Flask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6AF04D-402C-764C-AF3B-CDFF2594C823}"/>
              </a:ext>
            </a:extLst>
          </p:cNvPr>
          <p:cNvSpPr txBox="1"/>
          <p:nvPr/>
        </p:nvSpPr>
        <p:spPr>
          <a:xfrm>
            <a:off x="683568" y="1652926"/>
            <a:ext cx="7776864" cy="247760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Django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양대산맥을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이루는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Web Framework</a:t>
            </a: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 프레임워크에 비해 편리하고 간단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간단한 사이트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API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 작성에 특화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손글씨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추론을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Flask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 실행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0492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2195736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059832" y="2340917"/>
            <a:ext cx="3024336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프로그램 데모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5650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97C7F109-EE0C-4389-B16B-93234AA2F3CD}"/>
              </a:ext>
            </a:extLst>
          </p:cNvPr>
          <p:cNvGrpSpPr/>
          <p:nvPr/>
        </p:nvGrpSpPr>
        <p:grpSpPr>
          <a:xfrm rot="720000">
            <a:off x="231392" y="1364084"/>
            <a:ext cx="2054465" cy="2794600"/>
            <a:chOff x="3266439" y="1484041"/>
            <a:chExt cx="2054465" cy="2794600"/>
          </a:xfrm>
        </p:grpSpPr>
        <p:sp>
          <p:nvSpPr>
            <p:cNvPr id="13" name="모서리가 둥근 직사각형 4">
              <a:extLst>
                <a:ext uri="{FF2B5EF4-FFF2-40B4-BE49-F238E27FC236}">
                  <a16:creationId xmlns:a16="http://schemas.microsoft.com/office/drawing/2014/main" id="{E51B3AB4-00F7-4A1A-ADF7-FB8143B7DA6A}"/>
                </a:ext>
              </a:extLst>
            </p:cNvPr>
            <p:cNvSpPr/>
            <p:nvPr/>
          </p:nvSpPr>
          <p:spPr>
            <a:xfrm rot="20848393">
              <a:off x="3266439" y="1484041"/>
              <a:ext cx="2054465" cy="2794600"/>
            </a:xfrm>
            <a:prstGeom prst="roundRect">
              <a:avLst>
                <a:gd name="adj" fmla="val 7971"/>
              </a:avLst>
            </a:prstGeom>
            <a:solidFill>
              <a:srgbClr val="D52925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모서리가 둥근 직사각형 5">
              <a:extLst>
                <a:ext uri="{FF2B5EF4-FFF2-40B4-BE49-F238E27FC236}">
                  <a16:creationId xmlns:a16="http://schemas.microsoft.com/office/drawing/2014/main" id="{D232234A-BD7A-4D53-B5DC-9FBFA3785B31}"/>
                </a:ext>
              </a:extLst>
            </p:cNvPr>
            <p:cNvSpPr/>
            <p:nvPr/>
          </p:nvSpPr>
          <p:spPr>
            <a:xfrm rot="20848393">
              <a:off x="3423844" y="1680675"/>
              <a:ext cx="1739654" cy="2401331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solidFill>
                <a:srgbClr val="801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 err="1">
                  <a:solidFill>
                    <a:srgbClr val="4B454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강종우</a:t>
              </a:r>
              <a:endParaRPr lang="en-US" altLang="ko-KR" sz="1400" b="1" dirty="0">
                <a:solidFill>
                  <a:srgbClr val="4B454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조장</a:t>
              </a:r>
              <a:endParaRPr lang="en-US" altLang="ko-KR" sz="1000" dirty="0">
                <a:solidFill>
                  <a:srgbClr val="4B454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 err="1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BackEnd</a:t>
              </a:r>
              <a:endParaRPr lang="en-US" altLang="ko-KR" sz="1000" dirty="0">
                <a:solidFill>
                  <a:srgbClr val="4B454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 err="1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DeepLearning</a:t>
              </a:r>
              <a:endParaRPr lang="en-US" altLang="ko-KR" sz="1000" dirty="0">
                <a:solidFill>
                  <a:srgbClr val="4B454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25E63C5F-4FC9-473C-B56B-7FC02BF753E0}"/>
                </a:ext>
              </a:extLst>
            </p:cNvPr>
            <p:cNvGrpSpPr/>
            <p:nvPr/>
          </p:nvGrpSpPr>
          <p:grpSpPr>
            <a:xfrm rot="20848393">
              <a:off x="3655273" y="1917085"/>
              <a:ext cx="1172209" cy="1096554"/>
              <a:chOff x="6734305" y="1542568"/>
              <a:chExt cx="1213018" cy="1213018"/>
            </a:xfrm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B0851980-560A-482D-840D-6DED89FD486F}"/>
                  </a:ext>
                </a:extLst>
              </p:cNvPr>
              <p:cNvSpPr/>
              <p:nvPr/>
            </p:nvSpPr>
            <p:spPr>
              <a:xfrm>
                <a:off x="6734305" y="1542568"/>
                <a:ext cx="1213018" cy="121301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>
                  <a:solidFill>
                    <a:prstClr val="white"/>
                  </a:solidFill>
                </a:endParaRPr>
              </a:p>
            </p:txBody>
          </p:sp>
          <p:pic>
            <p:nvPicPr>
              <p:cNvPr id="18" name="그림 8" descr="멍한 얼굴(윤곽선)">
                <a:extLst>
                  <a:ext uri="{FF2B5EF4-FFF2-40B4-BE49-F238E27FC236}">
                    <a16:creationId xmlns:a16="http://schemas.microsoft.com/office/drawing/2014/main" id="{73F75ECA-F990-4789-8009-CEEC11FAF5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/>
            </p:blipFill>
            <p:spPr>
              <a:xfrm>
                <a:off x="6900408" y="1708673"/>
                <a:ext cx="880808" cy="880809"/>
              </a:xfrm>
              <a:prstGeom prst="rect">
                <a:avLst/>
              </a:prstGeom>
            </p:spPr>
          </p:pic>
        </p:grpSp>
      </p:grp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80DC6F8E-8FA3-4596-BE45-BBEC0346D465}"/>
              </a:ext>
            </a:extLst>
          </p:cNvPr>
          <p:cNvGrpSpPr/>
          <p:nvPr/>
        </p:nvGrpSpPr>
        <p:grpSpPr>
          <a:xfrm rot="-960000">
            <a:off x="2432679" y="1348335"/>
            <a:ext cx="2054465" cy="2794600"/>
            <a:chOff x="5379471" y="1124711"/>
            <a:chExt cx="2054465" cy="2794600"/>
          </a:xfrm>
        </p:grpSpPr>
        <p:sp>
          <p:nvSpPr>
            <p:cNvPr id="22" name="모서리가 둥근 직사각형 12">
              <a:extLst>
                <a:ext uri="{FF2B5EF4-FFF2-40B4-BE49-F238E27FC236}">
                  <a16:creationId xmlns:a16="http://schemas.microsoft.com/office/drawing/2014/main" id="{2E896290-0F4D-408E-B0DA-884A3CBF0A47}"/>
                </a:ext>
              </a:extLst>
            </p:cNvPr>
            <p:cNvSpPr/>
            <p:nvPr/>
          </p:nvSpPr>
          <p:spPr>
            <a:xfrm rot="952230">
              <a:off x="5379471" y="1124711"/>
              <a:ext cx="2054465" cy="2794600"/>
            </a:xfrm>
            <a:prstGeom prst="roundRect">
              <a:avLst>
                <a:gd name="adj" fmla="val 7971"/>
              </a:avLst>
            </a:prstGeom>
            <a:solidFill>
              <a:srgbClr val="D52925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모서리가 둥근 직사각형 13">
              <a:extLst>
                <a:ext uri="{FF2B5EF4-FFF2-40B4-BE49-F238E27FC236}">
                  <a16:creationId xmlns:a16="http://schemas.microsoft.com/office/drawing/2014/main" id="{30842B0D-E9D8-4EF0-B64E-07DE6B3CF966}"/>
                </a:ext>
              </a:extLst>
            </p:cNvPr>
            <p:cNvSpPr/>
            <p:nvPr/>
          </p:nvSpPr>
          <p:spPr>
            <a:xfrm rot="952230">
              <a:off x="5536876" y="1321345"/>
              <a:ext cx="1739654" cy="2401331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solidFill>
                <a:srgbClr val="801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rgbClr val="4B454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정명호</a:t>
              </a:r>
              <a:endParaRPr lang="en-US" altLang="ko-KR" sz="1400" b="1" dirty="0">
                <a:solidFill>
                  <a:srgbClr val="4B454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조원</a:t>
              </a:r>
              <a:endParaRPr lang="en-US" altLang="ko-KR" sz="1000" dirty="0">
                <a:solidFill>
                  <a:srgbClr val="4B454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 err="1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FrontEnd</a:t>
              </a:r>
              <a:r>
                <a:rPr lang="en-US" altLang="ko-KR" sz="1000" dirty="0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/ </a:t>
              </a:r>
              <a:r>
                <a:rPr lang="en-US" altLang="ko-KR" sz="1000" dirty="0" err="1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BackEnd</a:t>
              </a:r>
              <a:endParaRPr lang="en-US" altLang="ko-KR" sz="1000" dirty="0">
                <a:solidFill>
                  <a:srgbClr val="4B454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PPT </a:t>
              </a:r>
              <a:r>
                <a:rPr lang="ko-KR" altLang="en-US" sz="1000" dirty="0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작성</a:t>
              </a:r>
              <a:endParaRPr lang="en-US" altLang="ko-KR" sz="1000" dirty="0">
                <a:solidFill>
                  <a:srgbClr val="4B454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0F2C3D98-A1ED-469B-A71D-63B0156D2F27}"/>
                </a:ext>
              </a:extLst>
            </p:cNvPr>
            <p:cNvSpPr/>
            <p:nvPr/>
          </p:nvSpPr>
          <p:spPr>
            <a:xfrm rot="952230">
              <a:off x="5969135" y="1593907"/>
              <a:ext cx="1172209" cy="109655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>
                <a:solidFill>
                  <a:prstClr val="white"/>
                </a:solidFill>
              </a:endParaRPr>
            </a:p>
          </p:txBody>
        </p:sp>
        <p:pic>
          <p:nvPicPr>
            <p:cNvPr id="25" name="그림 17" descr="콧수염 얼굴(윤곽선)">
              <a:extLst>
                <a:ext uri="{FF2B5EF4-FFF2-40B4-BE49-F238E27FC236}">
                  <a16:creationId xmlns:a16="http://schemas.microsoft.com/office/drawing/2014/main" id="{E386CDD9-497D-4295-8B62-0AFCAF976B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 rot="952230">
              <a:off x="6177505" y="1788830"/>
              <a:ext cx="755466" cy="706708"/>
            </a:xfrm>
            <a:prstGeom prst="rect">
              <a:avLst/>
            </a:prstGeom>
          </p:spPr>
        </p:pic>
      </p:grp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조원 소개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7BF63A0-855B-46F6-8457-3E3D9AD09F26}"/>
              </a:ext>
            </a:extLst>
          </p:cNvPr>
          <p:cNvGrpSpPr/>
          <p:nvPr/>
        </p:nvGrpSpPr>
        <p:grpSpPr>
          <a:xfrm rot="-240000">
            <a:off x="4666969" y="1348330"/>
            <a:ext cx="2054465" cy="2794600"/>
            <a:chOff x="341717" y="1531102"/>
            <a:chExt cx="2054465" cy="2794600"/>
          </a:xfrm>
        </p:grpSpPr>
        <p:sp>
          <p:nvSpPr>
            <p:cNvPr id="27" name="모서리가 둥근 직사각형 34">
              <a:extLst>
                <a:ext uri="{FF2B5EF4-FFF2-40B4-BE49-F238E27FC236}">
                  <a16:creationId xmlns:a16="http://schemas.microsoft.com/office/drawing/2014/main" id="{A80AC3B2-7B89-4907-A66E-ED9724D49B8E}"/>
                </a:ext>
              </a:extLst>
            </p:cNvPr>
            <p:cNvSpPr/>
            <p:nvPr/>
          </p:nvSpPr>
          <p:spPr>
            <a:xfrm rot="238365">
              <a:off x="341717" y="1531102"/>
              <a:ext cx="2054465" cy="2794600"/>
            </a:xfrm>
            <a:prstGeom prst="roundRect">
              <a:avLst>
                <a:gd name="adj" fmla="val 7971"/>
              </a:avLst>
            </a:prstGeom>
            <a:solidFill>
              <a:srgbClr val="D52925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모서리가 둥근 직사각형 35">
              <a:extLst>
                <a:ext uri="{FF2B5EF4-FFF2-40B4-BE49-F238E27FC236}">
                  <a16:creationId xmlns:a16="http://schemas.microsoft.com/office/drawing/2014/main" id="{7B74E0D1-0E00-49E5-8DC8-66FB358545B3}"/>
                </a:ext>
              </a:extLst>
            </p:cNvPr>
            <p:cNvSpPr/>
            <p:nvPr/>
          </p:nvSpPr>
          <p:spPr>
            <a:xfrm rot="238365">
              <a:off x="499122" y="1727736"/>
              <a:ext cx="1739654" cy="2401331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solidFill>
                <a:srgbClr val="801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 err="1">
                  <a:solidFill>
                    <a:srgbClr val="4B454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황인재</a:t>
              </a:r>
              <a:endParaRPr lang="ko-KR" altLang="en-US" sz="1400" b="1" dirty="0">
                <a:solidFill>
                  <a:srgbClr val="4B454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조원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 err="1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BackEnd</a:t>
              </a:r>
              <a:endParaRPr lang="en-US" altLang="ko-KR" sz="1000" dirty="0">
                <a:solidFill>
                  <a:srgbClr val="4B454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 err="1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DeepLearning</a:t>
              </a:r>
              <a:endParaRPr lang="en-US" altLang="ko-KR" sz="1400" dirty="0">
                <a:solidFill>
                  <a:srgbClr val="4B454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24C68156-A8D2-422A-B1E4-34500FAC9DDA}"/>
                </a:ext>
              </a:extLst>
            </p:cNvPr>
            <p:cNvSpPr/>
            <p:nvPr/>
          </p:nvSpPr>
          <p:spPr>
            <a:xfrm rot="238365">
              <a:off x="809627" y="2009237"/>
              <a:ext cx="1172209" cy="109655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>
                <a:solidFill>
                  <a:prstClr val="white"/>
                </a:solidFill>
              </a:endParaRPr>
            </a:p>
          </p:txBody>
        </p:sp>
        <p:pic>
          <p:nvPicPr>
            <p:cNvPr id="30" name="그림 38" descr="혀 내민 얼굴(윤곽선)">
              <a:extLst>
                <a:ext uri="{FF2B5EF4-FFF2-40B4-BE49-F238E27FC236}">
                  <a16:creationId xmlns:a16="http://schemas.microsoft.com/office/drawing/2014/main" id="{7316CA65-D516-47AC-9FB4-F768115F3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/>
          </p:blipFill>
          <p:spPr>
            <a:xfrm rot="238365">
              <a:off x="1068777" y="2243666"/>
              <a:ext cx="667752" cy="624654"/>
            </a:xfrm>
            <a:prstGeom prst="rect">
              <a:avLst/>
            </a:prstGeom>
          </p:spPr>
        </p:pic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BBEE996-A6CD-4723-A8EB-CD9E1DCF3054}"/>
              </a:ext>
            </a:extLst>
          </p:cNvPr>
          <p:cNvGrpSpPr/>
          <p:nvPr/>
        </p:nvGrpSpPr>
        <p:grpSpPr>
          <a:xfrm rot="420000">
            <a:off x="6884728" y="1364082"/>
            <a:ext cx="2054465" cy="2794600"/>
            <a:chOff x="8183371" y="887433"/>
            <a:chExt cx="2054465" cy="2794600"/>
          </a:xfrm>
        </p:grpSpPr>
        <p:sp>
          <p:nvSpPr>
            <p:cNvPr id="32" name="모서리가 둥근 직사각형 18">
              <a:extLst>
                <a:ext uri="{FF2B5EF4-FFF2-40B4-BE49-F238E27FC236}">
                  <a16:creationId xmlns:a16="http://schemas.microsoft.com/office/drawing/2014/main" id="{AE7C1E14-4972-4749-8D80-88FA3ABC5C01}"/>
                </a:ext>
              </a:extLst>
            </p:cNvPr>
            <p:cNvSpPr/>
            <p:nvPr/>
          </p:nvSpPr>
          <p:spPr>
            <a:xfrm rot="21180329">
              <a:off x="8183371" y="887433"/>
              <a:ext cx="2054465" cy="2794600"/>
            </a:xfrm>
            <a:prstGeom prst="roundRect">
              <a:avLst>
                <a:gd name="adj" fmla="val 7971"/>
              </a:avLst>
            </a:prstGeom>
            <a:solidFill>
              <a:srgbClr val="D52925"/>
            </a:solidFill>
            <a:ln>
              <a:noFill/>
            </a:ln>
            <a:effectLst>
              <a:outerShdw blurRad="2159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모서리가 둥근 직사각형 19">
              <a:extLst>
                <a:ext uri="{FF2B5EF4-FFF2-40B4-BE49-F238E27FC236}">
                  <a16:creationId xmlns:a16="http://schemas.microsoft.com/office/drawing/2014/main" id="{E13E0480-293E-4B46-BF81-C275BBAC4010}"/>
                </a:ext>
              </a:extLst>
            </p:cNvPr>
            <p:cNvSpPr/>
            <p:nvPr/>
          </p:nvSpPr>
          <p:spPr>
            <a:xfrm rot="21180329">
              <a:off x="8340776" y="1084067"/>
              <a:ext cx="1739654" cy="2401331"/>
            </a:xfrm>
            <a:prstGeom prst="roundRect">
              <a:avLst>
                <a:gd name="adj" fmla="val 7971"/>
              </a:avLst>
            </a:prstGeom>
            <a:solidFill>
              <a:schemeClr val="bg1"/>
            </a:solidFill>
            <a:ln>
              <a:solidFill>
                <a:srgbClr val="8019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 err="1">
                  <a:solidFill>
                    <a:srgbClr val="4B454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고주현</a:t>
              </a:r>
              <a:endParaRPr lang="en-US" altLang="ko-KR" sz="1400" b="1" dirty="0">
                <a:solidFill>
                  <a:srgbClr val="4B454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4B454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조원</a:t>
              </a:r>
              <a:endParaRPr lang="en-US" altLang="ko-KR" sz="1000" dirty="0">
                <a:solidFill>
                  <a:srgbClr val="4B454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4B4541"/>
                  </a:solidFill>
                  <a:ea typeface="나눔스퀘어 Bold" panose="020B0600000101010101" pitchFamily="50" charset="-127"/>
                </a:rPr>
                <a:t>PPT </a:t>
              </a:r>
              <a:r>
                <a:rPr lang="ko-KR" altLang="en-US" sz="1000" dirty="0">
                  <a:solidFill>
                    <a:srgbClr val="4B4541"/>
                  </a:solidFill>
                  <a:ea typeface="나눔스퀘어 Bold" panose="020B0600000101010101" pitchFamily="50" charset="-127"/>
                </a:rPr>
                <a:t>작성 </a:t>
              </a:r>
              <a:r>
                <a:rPr lang="en-US" altLang="ko-KR" sz="1000" dirty="0">
                  <a:solidFill>
                    <a:srgbClr val="4B4541"/>
                  </a:solidFill>
                  <a:ea typeface="나눔스퀘어 Bold" panose="020B0600000101010101" pitchFamily="50" charset="-127"/>
                </a:rPr>
                <a:t>/</a:t>
              </a:r>
              <a:r>
                <a:rPr lang="ko-KR" altLang="en-US" sz="1000" dirty="0">
                  <a:solidFill>
                    <a:srgbClr val="4B4541"/>
                  </a:solidFill>
                  <a:ea typeface="나눔스퀘어 Bold" panose="020B0600000101010101" pitchFamily="50" charset="-127"/>
                </a:rPr>
                <a:t> 자료 정리</a:t>
              </a:r>
              <a:endParaRPr lang="en-US" altLang="ko-KR" sz="1000" dirty="0">
                <a:solidFill>
                  <a:srgbClr val="4B4541"/>
                </a:solidFill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4B4541"/>
                  </a:solidFill>
                  <a:ea typeface="나눔스퀘어 Bold" panose="020B0600000101010101" pitchFamily="50" charset="-127"/>
                </a:rPr>
                <a:t>전체 프로젝트 관리</a:t>
              </a:r>
              <a:r>
                <a:rPr lang="en-US" altLang="ko-KR" sz="1000" dirty="0">
                  <a:solidFill>
                    <a:srgbClr val="4B4541"/>
                  </a:solidFill>
                </a:rPr>
                <a:t> </a:t>
              </a: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3781DDC1-E47A-4B3C-BEF8-EE6B39DABD6C}"/>
                </a:ext>
              </a:extLst>
            </p:cNvPr>
            <p:cNvSpPr/>
            <p:nvPr/>
          </p:nvSpPr>
          <p:spPr>
            <a:xfrm rot="21180329">
              <a:off x="8580231" y="1367247"/>
              <a:ext cx="1172209" cy="109655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>
                <a:solidFill>
                  <a:prstClr val="white"/>
                </a:solidFill>
              </a:endParaRPr>
            </a:p>
          </p:txBody>
        </p:sp>
        <p:pic>
          <p:nvPicPr>
            <p:cNvPr id="35" name="그림 32" descr="악마 같은 얼굴(윤곽선)">
              <a:extLst>
                <a:ext uri="{FF2B5EF4-FFF2-40B4-BE49-F238E27FC236}">
                  <a16:creationId xmlns:a16="http://schemas.microsoft.com/office/drawing/2014/main" id="{351CBB15-BC38-405C-8C80-9042B409F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 rot="21180329">
              <a:off x="8789213" y="1555480"/>
              <a:ext cx="799889" cy="7482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0566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0"/>
            <a:ext cx="2195736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27584" y="881593"/>
            <a:ext cx="1512168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spc="-15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02</a:t>
            </a:r>
            <a:endParaRPr lang="ko-KR" altLang="en-US" sz="3200" spc="-150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59832" y="2340917"/>
            <a:ext cx="3024336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계획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220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계획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957757"/>
            <a:ext cx="7776864" cy="32162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목표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Machine Learning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손글씨를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텍스트로 변환하는 웹 플랫폼 구축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사용해 데이터 전처리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라벨링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인코딩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모델링 설계 진행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Matplotlib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이용하여 정확도 비교 후 모델 선정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선정된 모델로 학습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도출된 결과 데이터 파일 저장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5889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계획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1271394"/>
            <a:ext cx="7776864" cy="14702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4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손글씨</a:t>
            </a:r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숫자 맞추기 웹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>
              <a:lnSpc>
                <a:spcPct val="200000"/>
              </a:lnSpc>
            </a:pP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C11F46A4-8CED-4798-ABC1-8D405D5BDD37}"/>
              </a:ext>
            </a:extLst>
          </p:cNvPr>
          <p:cNvSpPr/>
          <p:nvPr/>
        </p:nvSpPr>
        <p:spPr>
          <a:xfrm>
            <a:off x="3743908" y="2427734"/>
            <a:ext cx="1656184" cy="162541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Python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D8D8DCE-EDD9-4FF3-A621-8164F4D6871A}"/>
              </a:ext>
            </a:extLst>
          </p:cNvPr>
          <p:cNvSpPr/>
          <p:nvPr/>
        </p:nvSpPr>
        <p:spPr>
          <a:xfrm>
            <a:off x="3743908" y="2427734"/>
            <a:ext cx="1656184" cy="1625412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JS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591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계획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1271394"/>
            <a:ext cx="7776864" cy="14702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4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손글씨</a:t>
            </a:r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숫자 맞추기 웹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>
              <a:lnSpc>
                <a:spcPct val="200000"/>
              </a:lnSpc>
            </a:pP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C11F46A4-8CED-4798-ABC1-8D405D5BDD37}"/>
              </a:ext>
            </a:extLst>
          </p:cNvPr>
          <p:cNvSpPr/>
          <p:nvPr/>
        </p:nvSpPr>
        <p:spPr>
          <a:xfrm>
            <a:off x="1385647" y="2425282"/>
            <a:ext cx="1656184" cy="162541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Python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D8D8DCE-EDD9-4FF3-A621-8164F4D6871A}"/>
              </a:ext>
            </a:extLst>
          </p:cNvPr>
          <p:cNvSpPr/>
          <p:nvPr/>
        </p:nvSpPr>
        <p:spPr>
          <a:xfrm>
            <a:off x="6102170" y="2419393"/>
            <a:ext cx="1656184" cy="1625412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JS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A9DCAA-265F-4CF2-B72E-97825664C0CA}"/>
              </a:ext>
            </a:extLst>
          </p:cNvPr>
          <p:cNvSpPr txBox="1"/>
          <p:nvPr/>
        </p:nvSpPr>
        <p:spPr>
          <a:xfrm>
            <a:off x="3041831" y="2739021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MNIST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데이터셋으로 데이터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전처리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7ADA5B-802B-46DA-A57D-A6A9AB9D4AB3}"/>
              </a:ext>
            </a:extLst>
          </p:cNvPr>
          <p:cNvSpPr txBox="1"/>
          <p:nvPr/>
        </p:nvSpPr>
        <p:spPr>
          <a:xfrm>
            <a:off x="3041831" y="3084332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Matplotlib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로 정확도 비교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A14EA7-AD67-E142-976B-FE4F4E0F7C1C}"/>
              </a:ext>
            </a:extLst>
          </p:cNvPr>
          <p:cNvSpPr txBox="1"/>
          <p:nvPr/>
        </p:nvSpPr>
        <p:spPr>
          <a:xfrm>
            <a:off x="3041831" y="3406934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Flask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에서 사용</a:t>
            </a:r>
          </a:p>
        </p:txBody>
      </p:sp>
    </p:spTree>
    <p:extLst>
      <p:ext uri="{BB962C8B-B14F-4D97-AF65-F5344CB8AC3E}">
        <p14:creationId xmlns:p14="http://schemas.microsoft.com/office/powerpoint/2010/main" val="2214325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>
            <a:cxnSpLocks/>
            <a:stCxn id="9" idx="3"/>
          </p:cNvCxnSpPr>
          <p:nvPr/>
        </p:nvCxnSpPr>
        <p:spPr>
          <a:xfrm flipV="1">
            <a:off x="2051720" y="457200"/>
            <a:ext cx="6840760" cy="15386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계획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780648-5403-4745-8148-349AA269D6EA}"/>
              </a:ext>
            </a:extLst>
          </p:cNvPr>
          <p:cNvSpPr txBox="1"/>
          <p:nvPr/>
        </p:nvSpPr>
        <p:spPr>
          <a:xfrm>
            <a:off x="683568" y="1271394"/>
            <a:ext cx="7776864" cy="147021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4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손글씨</a:t>
            </a:r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숫자 맞추기 웹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>
              <a:lnSpc>
                <a:spcPct val="200000"/>
              </a:lnSpc>
            </a:pP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C11F46A4-8CED-4798-ABC1-8D405D5BDD37}"/>
              </a:ext>
            </a:extLst>
          </p:cNvPr>
          <p:cNvSpPr/>
          <p:nvPr/>
        </p:nvSpPr>
        <p:spPr>
          <a:xfrm>
            <a:off x="6102170" y="2419393"/>
            <a:ext cx="1656184" cy="162541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Python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D8D8DCE-EDD9-4FF3-A621-8164F4D6871A}"/>
              </a:ext>
            </a:extLst>
          </p:cNvPr>
          <p:cNvSpPr/>
          <p:nvPr/>
        </p:nvSpPr>
        <p:spPr>
          <a:xfrm>
            <a:off x="1385646" y="2420419"/>
            <a:ext cx="1656184" cy="1625412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JS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CB9B3C-7E41-4BAE-B973-A5346EC43329}"/>
              </a:ext>
            </a:extLst>
          </p:cNvPr>
          <p:cNvSpPr txBox="1"/>
          <p:nvPr/>
        </p:nvSpPr>
        <p:spPr>
          <a:xfrm>
            <a:off x="3041831" y="2881995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소켓 통신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5F4184-00BD-4590-A7E1-2E16BCB86043}"/>
              </a:ext>
            </a:extLst>
          </p:cNvPr>
          <p:cNvSpPr txBox="1"/>
          <p:nvPr/>
        </p:nvSpPr>
        <p:spPr>
          <a:xfrm>
            <a:off x="3041831" y="3227306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웹페이지 제작</a:t>
            </a:r>
          </a:p>
        </p:txBody>
      </p:sp>
    </p:spTree>
    <p:extLst>
      <p:ext uri="{BB962C8B-B14F-4D97-AF65-F5344CB8AC3E}">
        <p14:creationId xmlns:p14="http://schemas.microsoft.com/office/powerpoint/2010/main" val="444142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979</Words>
  <Application>Microsoft Macintosh PowerPoint</Application>
  <PresentationFormat>화면 슬라이드 쇼(16:9)</PresentationFormat>
  <Paragraphs>205</Paragraphs>
  <Slides>34</Slides>
  <Notes>34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3" baseType="lpstr">
      <vt:lpstr>나눔스퀘어라운드 ExtraBold</vt:lpstr>
      <vt:lpstr>나눔스퀘어 Bold</vt:lpstr>
      <vt:lpstr>Calibri</vt:lpstr>
      <vt:lpstr>나눔스퀘어라운드 Regular</vt:lpstr>
      <vt:lpstr>Arial</vt:lpstr>
      <vt:lpstr>맑은 고딕</vt:lpstr>
      <vt:lpstr>나눔스퀘어라운드 Bold</vt:lpstr>
      <vt:lpstr>나눔바른고딕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정명호</cp:lastModifiedBy>
  <cp:revision>44</cp:revision>
  <dcterms:created xsi:type="dcterms:W3CDTF">2006-10-05T04:04:58Z</dcterms:created>
  <dcterms:modified xsi:type="dcterms:W3CDTF">2021-12-22T20:35:12Z</dcterms:modified>
</cp:coreProperties>
</file>

<file path=docProps/thumbnail.jpeg>
</file>